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0" r:id="rId3"/>
    <p:sldId id="258" r:id="rId4"/>
    <p:sldId id="259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4" r:id="rId15"/>
    <p:sldId id="275" r:id="rId16"/>
    <p:sldId id="278" r:id="rId17"/>
    <p:sldId id="281" r:id="rId18"/>
    <p:sldId id="279" r:id="rId19"/>
    <p:sldId id="282" r:id="rId20"/>
    <p:sldId id="276" r:id="rId21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5775"/>
  </p:normalViewPr>
  <p:slideViewPr>
    <p:cSldViewPr snapToGrid="0" snapToObjects="1">
      <p:cViewPr varScale="1">
        <p:scale>
          <a:sx n="110" d="100"/>
          <a:sy n="110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AAF3D-BC96-46A7-B654-D5C301C93B7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7CAE89-79C2-4B42-A8B6-A94199B46816}">
      <dgm:prSet/>
      <dgm:spPr/>
      <dgm:t>
        <a:bodyPr/>
        <a:lstStyle/>
        <a:p>
          <a:r>
            <a:rPr lang="lt-LT" dirty="0" err="1"/>
            <a:t>Random</a:t>
          </a:r>
          <a:r>
            <a:rPr lang="lt-LT" dirty="0"/>
            <a:t> </a:t>
          </a:r>
          <a:r>
            <a:rPr lang="lt-LT" dirty="0" err="1"/>
            <a:t>Forest</a:t>
          </a:r>
          <a:r>
            <a:rPr lang="lt-LT" dirty="0"/>
            <a:t> </a:t>
          </a:r>
          <a:r>
            <a:rPr lang="lt-LT" dirty="0" err="1"/>
            <a:t>rulz</a:t>
          </a:r>
          <a:r>
            <a:rPr lang="lt-LT" dirty="0"/>
            <a:t>, bet įtartinai gerai – gali būti </a:t>
          </a:r>
          <a:r>
            <a:rPr lang="lt-LT" dirty="0" err="1"/>
            <a:t>overfitting</a:t>
          </a:r>
          <a:endParaRPr lang="en-US" dirty="0"/>
        </a:p>
      </dgm:t>
    </dgm:pt>
    <dgm:pt modelId="{D99B4A71-01D6-4859-93F8-67BCC0ADA379}" type="parTrans" cxnId="{AB3E3F7D-AC39-41EE-9706-0DB74A2A1F03}">
      <dgm:prSet/>
      <dgm:spPr/>
      <dgm:t>
        <a:bodyPr/>
        <a:lstStyle/>
        <a:p>
          <a:endParaRPr lang="en-US"/>
        </a:p>
      </dgm:t>
    </dgm:pt>
    <dgm:pt modelId="{628AFD08-168F-4547-8278-B9AD6542D4C3}" type="sibTrans" cxnId="{AB3E3F7D-AC39-41EE-9706-0DB74A2A1F03}">
      <dgm:prSet/>
      <dgm:spPr/>
      <dgm:t>
        <a:bodyPr/>
        <a:lstStyle/>
        <a:p>
          <a:endParaRPr lang="en-US"/>
        </a:p>
      </dgm:t>
    </dgm:pt>
    <dgm:pt modelId="{8362D707-2979-49FE-B9F4-168944ADEB45}">
      <dgm:prSet/>
      <dgm:spPr/>
      <dgm:t>
        <a:bodyPr/>
        <a:lstStyle/>
        <a:p>
          <a:r>
            <a:rPr lang="lt-LT"/>
            <a:t>Būtų galima daryti su clustering</a:t>
          </a:r>
          <a:endParaRPr lang="en-US"/>
        </a:p>
      </dgm:t>
    </dgm:pt>
    <dgm:pt modelId="{7BB6B20B-ACA1-45A4-8F88-3F5374232B70}" type="parTrans" cxnId="{A302186C-7169-491F-811D-AA9FEB94801F}">
      <dgm:prSet/>
      <dgm:spPr/>
      <dgm:t>
        <a:bodyPr/>
        <a:lstStyle/>
        <a:p>
          <a:endParaRPr lang="en-US"/>
        </a:p>
      </dgm:t>
    </dgm:pt>
    <dgm:pt modelId="{01B0F5AE-038C-481E-864A-B5CA7F9EB8EA}" type="sibTrans" cxnId="{A302186C-7169-491F-811D-AA9FEB94801F}">
      <dgm:prSet/>
      <dgm:spPr/>
      <dgm:t>
        <a:bodyPr/>
        <a:lstStyle/>
        <a:p>
          <a:endParaRPr lang="en-US"/>
        </a:p>
      </dgm:t>
    </dgm:pt>
    <dgm:pt modelId="{214522AA-2967-4EB3-A013-D39633FF9292}">
      <dgm:prSet/>
      <dgm:spPr/>
      <dgm:t>
        <a:bodyPr/>
        <a:lstStyle/>
        <a:p>
          <a:r>
            <a:rPr lang="lt-LT"/>
            <a:t>Būtų puiku turėti daugiau kintamųjų – sandorio šalių, sandorio tipą ir pan.</a:t>
          </a:r>
          <a:endParaRPr lang="en-US"/>
        </a:p>
      </dgm:t>
    </dgm:pt>
    <dgm:pt modelId="{1407FCDB-7C55-4F53-A85D-2C69564DE2AA}" type="parTrans" cxnId="{6BFE2137-69A3-46B9-88A8-4B8AC6E7E929}">
      <dgm:prSet/>
      <dgm:spPr/>
      <dgm:t>
        <a:bodyPr/>
        <a:lstStyle/>
        <a:p>
          <a:endParaRPr lang="en-US"/>
        </a:p>
      </dgm:t>
    </dgm:pt>
    <dgm:pt modelId="{74D884CC-852A-4D85-8CEB-5D1CCC5F2A35}" type="sibTrans" cxnId="{6BFE2137-69A3-46B9-88A8-4B8AC6E7E929}">
      <dgm:prSet/>
      <dgm:spPr/>
      <dgm:t>
        <a:bodyPr/>
        <a:lstStyle/>
        <a:p>
          <a:endParaRPr lang="en-US"/>
        </a:p>
      </dgm:t>
    </dgm:pt>
    <dgm:pt modelId="{67AD0BDE-E575-44C2-9DB1-99057FF600BB}">
      <dgm:prSet/>
      <dgm:spPr/>
      <dgm:t>
        <a:bodyPr/>
        <a:lstStyle/>
        <a:p>
          <a:r>
            <a:rPr lang="lt-LT"/>
            <a:t>Nėra laiko dimensijos - o ji labai svarbi</a:t>
          </a:r>
          <a:endParaRPr lang="en-US"/>
        </a:p>
      </dgm:t>
    </dgm:pt>
    <dgm:pt modelId="{6B7578E2-63C7-443F-9BEB-789F2DCDB05A}" type="parTrans" cxnId="{D51043B0-8034-4A30-A7D8-9AE9A49040EA}">
      <dgm:prSet/>
      <dgm:spPr/>
      <dgm:t>
        <a:bodyPr/>
        <a:lstStyle/>
        <a:p>
          <a:endParaRPr lang="en-US"/>
        </a:p>
      </dgm:t>
    </dgm:pt>
    <dgm:pt modelId="{41DF3DD4-4B3A-4E86-A0D7-2EC879365ABA}" type="sibTrans" cxnId="{D51043B0-8034-4A30-A7D8-9AE9A49040EA}">
      <dgm:prSet/>
      <dgm:spPr/>
      <dgm:t>
        <a:bodyPr/>
        <a:lstStyle/>
        <a:p>
          <a:endParaRPr lang="en-US"/>
        </a:p>
      </dgm:t>
    </dgm:pt>
    <dgm:pt modelId="{FF801F84-45BA-C640-A08F-B7494FB37CC6}" type="pres">
      <dgm:prSet presAssocID="{D20AAF3D-BC96-46A7-B654-D5C301C93B72}" presName="vert0" presStyleCnt="0">
        <dgm:presLayoutVars>
          <dgm:dir/>
          <dgm:animOne val="branch"/>
          <dgm:animLvl val="lvl"/>
        </dgm:presLayoutVars>
      </dgm:prSet>
      <dgm:spPr/>
    </dgm:pt>
    <dgm:pt modelId="{A27D850C-5407-2445-969E-1958ACF638CE}" type="pres">
      <dgm:prSet presAssocID="{027CAE89-79C2-4B42-A8B6-A94199B46816}" presName="thickLine" presStyleLbl="alignNode1" presStyleIdx="0" presStyleCnt="4"/>
      <dgm:spPr/>
    </dgm:pt>
    <dgm:pt modelId="{79D8134D-9C84-A847-8147-3C739849711B}" type="pres">
      <dgm:prSet presAssocID="{027CAE89-79C2-4B42-A8B6-A94199B46816}" presName="horz1" presStyleCnt="0"/>
      <dgm:spPr/>
    </dgm:pt>
    <dgm:pt modelId="{A1CB1EFC-6317-004B-B761-E34DDA299092}" type="pres">
      <dgm:prSet presAssocID="{027CAE89-79C2-4B42-A8B6-A94199B46816}" presName="tx1" presStyleLbl="revTx" presStyleIdx="0" presStyleCnt="4"/>
      <dgm:spPr/>
    </dgm:pt>
    <dgm:pt modelId="{13E1F5F5-F9B8-EE48-96A7-C981588224DF}" type="pres">
      <dgm:prSet presAssocID="{027CAE89-79C2-4B42-A8B6-A94199B46816}" presName="vert1" presStyleCnt="0"/>
      <dgm:spPr/>
    </dgm:pt>
    <dgm:pt modelId="{73C012BA-B643-8C40-86DD-49A36EA581C3}" type="pres">
      <dgm:prSet presAssocID="{8362D707-2979-49FE-B9F4-168944ADEB45}" presName="thickLine" presStyleLbl="alignNode1" presStyleIdx="1" presStyleCnt="4"/>
      <dgm:spPr/>
    </dgm:pt>
    <dgm:pt modelId="{AE889EF7-26B3-E64A-AB72-EBF49BF43786}" type="pres">
      <dgm:prSet presAssocID="{8362D707-2979-49FE-B9F4-168944ADEB45}" presName="horz1" presStyleCnt="0"/>
      <dgm:spPr/>
    </dgm:pt>
    <dgm:pt modelId="{D6AD2119-0DDC-D040-ACEB-5DD0AC3DF2DD}" type="pres">
      <dgm:prSet presAssocID="{8362D707-2979-49FE-B9F4-168944ADEB45}" presName="tx1" presStyleLbl="revTx" presStyleIdx="1" presStyleCnt="4"/>
      <dgm:spPr/>
    </dgm:pt>
    <dgm:pt modelId="{7E9A3FFF-9595-A944-B89E-FEBF87277B65}" type="pres">
      <dgm:prSet presAssocID="{8362D707-2979-49FE-B9F4-168944ADEB45}" presName="vert1" presStyleCnt="0"/>
      <dgm:spPr/>
    </dgm:pt>
    <dgm:pt modelId="{3D53B974-850C-944A-9E35-A50EB6E622C2}" type="pres">
      <dgm:prSet presAssocID="{214522AA-2967-4EB3-A013-D39633FF9292}" presName="thickLine" presStyleLbl="alignNode1" presStyleIdx="2" presStyleCnt="4"/>
      <dgm:spPr/>
    </dgm:pt>
    <dgm:pt modelId="{1EE35449-7262-DA47-8705-D3AEF80959AB}" type="pres">
      <dgm:prSet presAssocID="{214522AA-2967-4EB3-A013-D39633FF9292}" presName="horz1" presStyleCnt="0"/>
      <dgm:spPr/>
    </dgm:pt>
    <dgm:pt modelId="{11F4FF46-7673-C946-860C-10584910CD6D}" type="pres">
      <dgm:prSet presAssocID="{214522AA-2967-4EB3-A013-D39633FF9292}" presName="tx1" presStyleLbl="revTx" presStyleIdx="2" presStyleCnt="4"/>
      <dgm:spPr/>
    </dgm:pt>
    <dgm:pt modelId="{94E4C33D-A677-8542-8670-871D4D7E3722}" type="pres">
      <dgm:prSet presAssocID="{214522AA-2967-4EB3-A013-D39633FF9292}" presName="vert1" presStyleCnt="0"/>
      <dgm:spPr/>
    </dgm:pt>
    <dgm:pt modelId="{B0114A88-9A1E-BE48-9B80-CBE4F55C408F}" type="pres">
      <dgm:prSet presAssocID="{67AD0BDE-E575-44C2-9DB1-99057FF600BB}" presName="thickLine" presStyleLbl="alignNode1" presStyleIdx="3" presStyleCnt="4"/>
      <dgm:spPr/>
    </dgm:pt>
    <dgm:pt modelId="{1D6C296E-5902-DD4A-9A02-DEC62F5C9A2C}" type="pres">
      <dgm:prSet presAssocID="{67AD0BDE-E575-44C2-9DB1-99057FF600BB}" presName="horz1" presStyleCnt="0"/>
      <dgm:spPr/>
    </dgm:pt>
    <dgm:pt modelId="{0F5803C9-6EE4-8945-9231-3ED12DD9390F}" type="pres">
      <dgm:prSet presAssocID="{67AD0BDE-E575-44C2-9DB1-99057FF600BB}" presName="tx1" presStyleLbl="revTx" presStyleIdx="3" presStyleCnt="4"/>
      <dgm:spPr/>
    </dgm:pt>
    <dgm:pt modelId="{386AD29F-A118-F44C-848F-09B34E30E88B}" type="pres">
      <dgm:prSet presAssocID="{67AD0BDE-E575-44C2-9DB1-99057FF600BB}" presName="vert1" presStyleCnt="0"/>
      <dgm:spPr/>
    </dgm:pt>
  </dgm:ptLst>
  <dgm:cxnLst>
    <dgm:cxn modelId="{A551E314-5261-7A40-B6DB-D76FCDDAE333}" type="presOf" srcId="{214522AA-2967-4EB3-A013-D39633FF9292}" destId="{11F4FF46-7673-C946-860C-10584910CD6D}" srcOrd="0" destOrd="0" presId="urn:microsoft.com/office/officeart/2008/layout/LinedList"/>
    <dgm:cxn modelId="{AEC07323-86A3-1840-A34B-6A1B032BC6CC}" type="presOf" srcId="{027CAE89-79C2-4B42-A8B6-A94199B46816}" destId="{A1CB1EFC-6317-004B-B761-E34DDA299092}" srcOrd="0" destOrd="0" presId="urn:microsoft.com/office/officeart/2008/layout/LinedList"/>
    <dgm:cxn modelId="{6BFE2137-69A3-46B9-88A8-4B8AC6E7E929}" srcId="{D20AAF3D-BC96-46A7-B654-D5C301C93B72}" destId="{214522AA-2967-4EB3-A013-D39633FF9292}" srcOrd="2" destOrd="0" parTransId="{1407FCDB-7C55-4F53-A85D-2C69564DE2AA}" sibTransId="{74D884CC-852A-4D85-8CEB-5D1CCC5F2A35}"/>
    <dgm:cxn modelId="{A302186C-7169-491F-811D-AA9FEB94801F}" srcId="{D20AAF3D-BC96-46A7-B654-D5C301C93B72}" destId="{8362D707-2979-49FE-B9F4-168944ADEB45}" srcOrd="1" destOrd="0" parTransId="{7BB6B20B-ACA1-45A4-8F88-3F5374232B70}" sibTransId="{01B0F5AE-038C-481E-864A-B5CA7F9EB8EA}"/>
    <dgm:cxn modelId="{7D31DB78-DD77-2342-B219-20CA0F25C942}" type="presOf" srcId="{D20AAF3D-BC96-46A7-B654-D5C301C93B72}" destId="{FF801F84-45BA-C640-A08F-B7494FB37CC6}" srcOrd="0" destOrd="0" presId="urn:microsoft.com/office/officeart/2008/layout/LinedList"/>
    <dgm:cxn modelId="{AB3E3F7D-AC39-41EE-9706-0DB74A2A1F03}" srcId="{D20AAF3D-BC96-46A7-B654-D5C301C93B72}" destId="{027CAE89-79C2-4B42-A8B6-A94199B46816}" srcOrd="0" destOrd="0" parTransId="{D99B4A71-01D6-4859-93F8-67BCC0ADA379}" sibTransId="{628AFD08-168F-4547-8278-B9AD6542D4C3}"/>
    <dgm:cxn modelId="{1545CB7E-675B-8546-ACB1-AC007838351D}" type="presOf" srcId="{67AD0BDE-E575-44C2-9DB1-99057FF600BB}" destId="{0F5803C9-6EE4-8945-9231-3ED12DD9390F}" srcOrd="0" destOrd="0" presId="urn:microsoft.com/office/officeart/2008/layout/LinedList"/>
    <dgm:cxn modelId="{B5A1A590-BA7D-DF48-B55D-8E2BA62F9E34}" type="presOf" srcId="{8362D707-2979-49FE-B9F4-168944ADEB45}" destId="{D6AD2119-0DDC-D040-ACEB-5DD0AC3DF2DD}" srcOrd="0" destOrd="0" presId="urn:microsoft.com/office/officeart/2008/layout/LinedList"/>
    <dgm:cxn modelId="{D51043B0-8034-4A30-A7D8-9AE9A49040EA}" srcId="{D20AAF3D-BC96-46A7-B654-D5C301C93B72}" destId="{67AD0BDE-E575-44C2-9DB1-99057FF600BB}" srcOrd="3" destOrd="0" parTransId="{6B7578E2-63C7-443F-9BEB-789F2DCDB05A}" sibTransId="{41DF3DD4-4B3A-4E86-A0D7-2EC879365ABA}"/>
    <dgm:cxn modelId="{42644905-B2DF-F548-8834-B8F3BD65BBEF}" type="presParOf" srcId="{FF801F84-45BA-C640-A08F-B7494FB37CC6}" destId="{A27D850C-5407-2445-969E-1958ACF638CE}" srcOrd="0" destOrd="0" presId="urn:microsoft.com/office/officeart/2008/layout/LinedList"/>
    <dgm:cxn modelId="{D911E8CA-191C-754A-BEF7-E4CBB27C0B96}" type="presParOf" srcId="{FF801F84-45BA-C640-A08F-B7494FB37CC6}" destId="{79D8134D-9C84-A847-8147-3C739849711B}" srcOrd="1" destOrd="0" presId="urn:microsoft.com/office/officeart/2008/layout/LinedList"/>
    <dgm:cxn modelId="{D54EB761-FEAE-7746-98EB-D0070E9F4DF0}" type="presParOf" srcId="{79D8134D-9C84-A847-8147-3C739849711B}" destId="{A1CB1EFC-6317-004B-B761-E34DDA299092}" srcOrd="0" destOrd="0" presId="urn:microsoft.com/office/officeart/2008/layout/LinedList"/>
    <dgm:cxn modelId="{AE4C25A9-7779-714F-9496-B28C1CF1032F}" type="presParOf" srcId="{79D8134D-9C84-A847-8147-3C739849711B}" destId="{13E1F5F5-F9B8-EE48-96A7-C981588224DF}" srcOrd="1" destOrd="0" presId="urn:microsoft.com/office/officeart/2008/layout/LinedList"/>
    <dgm:cxn modelId="{EC794F59-08B3-7B4A-81D1-B8B02D8C0652}" type="presParOf" srcId="{FF801F84-45BA-C640-A08F-B7494FB37CC6}" destId="{73C012BA-B643-8C40-86DD-49A36EA581C3}" srcOrd="2" destOrd="0" presId="urn:microsoft.com/office/officeart/2008/layout/LinedList"/>
    <dgm:cxn modelId="{3AC1F64E-2001-724E-9855-6363B3251975}" type="presParOf" srcId="{FF801F84-45BA-C640-A08F-B7494FB37CC6}" destId="{AE889EF7-26B3-E64A-AB72-EBF49BF43786}" srcOrd="3" destOrd="0" presId="urn:microsoft.com/office/officeart/2008/layout/LinedList"/>
    <dgm:cxn modelId="{FD393E2F-175F-984E-B00C-85F07B196FE6}" type="presParOf" srcId="{AE889EF7-26B3-E64A-AB72-EBF49BF43786}" destId="{D6AD2119-0DDC-D040-ACEB-5DD0AC3DF2DD}" srcOrd="0" destOrd="0" presId="urn:microsoft.com/office/officeart/2008/layout/LinedList"/>
    <dgm:cxn modelId="{871AE6C0-9321-4247-AF5E-FEED11FC41A6}" type="presParOf" srcId="{AE889EF7-26B3-E64A-AB72-EBF49BF43786}" destId="{7E9A3FFF-9595-A944-B89E-FEBF87277B65}" srcOrd="1" destOrd="0" presId="urn:microsoft.com/office/officeart/2008/layout/LinedList"/>
    <dgm:cxn modelId="{1536D404-7D9A-3D42-A6C4-9FD4A40A6B63}" type="presParOf" srcId="{FF801F84-45BA-C640-A08F-B7494FB37CC6}" destId="{3D53B974-850C-944A-9E35-A50EB6E622C2}" srcOrd="4" destOrd="0" presId="urn:microsoft.com/office/officeart/2008/layout/LinedList"/>
    <dgm:cxn modelId="{6844C25F-54E6-964B-9CB4-35AAE3E828DB}" type="presParOf" srcId="{FF801F84-45BA-C640-A08F-B7494FB37CC6}" destId="{1EE35449-7262-DA47-8705-D3AEF80959AB}" srcOrd="5" destOrd="0" presId="urn:microsoft.com/office/officeart/2008/layout/LinedList"/>
    <dgm:cxn modelId="{4012B74C-4B26-3E4D-90CF-3496F3744A75}" type="presParOf" srcId="{1EE35449-7262-DA47-8705-D3AEF80959AB}" destId="{11F4FF46-7673-C946-860C-10584910CD6D}" srcOrd="0" destOrd="0" presId="urn:microsoft.com/office/officeart/2008/layout/LinedList"/>
    <dgm:cxn modelId="{DC7A343A-5701-514A-B804-75BED04FFE43}" type="presParOf" srcId="{1EE35449-7262-DA47-8705-D3AEF80959AB}" destId="{94E4C33D-A677-8542-8670-871D4D7E3722}" srcOrd="1" destOrd="0" presId="urn:microsoft.com/office/officeart/2008/layout/LinedList"/>
    <dgm:cxn modelId="{5B2E0AEF-E06A-F149-93D6-2B5445C82310}" type="presParOf" srcId="{FF801F84-45BA-C640-A08F-B7494FB37CC6}" destId="{B0114A88-9A1E-BE48-9B80-CBE4F55C408F}" srcOrd="6" destOrd="0" presId="urn:microsoft.com/office/officeart/2008/layout/LinedList"/>
    <dgm:cxn modelId="{02347292-C74B-CE44-8EBD-6876FCFAB361}" type="presParOf" srcId="{FF801F84-45BA-C640-A08F-B7494FB37CC6}" destId="{1D6C296E-5902-DD4A-9A02-DEC62F5C9A2C}" srcOrd="7" destOrd="0" presId="urn:microsoft.com/office/officeart/2008/layout/LinedList"/>
    <dgm:cxn modelId="{7DFEFB3A-9C85-9D49-91C3-3361D6B23E60}" type="presParOf" srcId="{1D6C296E-5902-DD4A-9A02-DEC62F5C9A2C}" destId="{0F5803C9-6EE4-8945-9231-3ED12DD9390F}" srcOrd="0" destOrd="0" presId="urn:microsoft.com/office/officeart/2008/layout/LinedList"/>
    <dgm:cxn modelId="{4D874F09-E790-3B4B-8803-897A9F19CD63}" type="presParOf" srcId="{1D6C296E-5902-DD4A-9A02-DEC62F5C9A2C}" destId="{386AD29F-A118-F44C-848F-09B34E30E8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7D850C-5407-2445-969E-1958ACF638CE}">
      <dsp:nvSpPr>
        <dsp:cNvPr id="0" name=""/>
        <dsp:cNvSpPr/>
      </dsp:nvSpPr>
      <dsp:spPr>
        <a:xfrm>
          <a:off x="0" y="0"/>
          <a:ext cx="59061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B1EFC-6317-004B-B761-E34DDA299092}">
      <dsp:nvSpPr>
        <dsp:cNvPr id="0" name=""/>
        <dsp:cNvSpPr/>
      </dsp:nvSpPr>
      <dsp:spPr>
        <a:xfrm>
          <a:off x="0" y="0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kern="1200" dirty="0" err="1"/>
            <a:t>Random</a:t>
          </a:r>
          <a:r>
            <a:rPr lang="lt-LT" sz="2600" kern="1200" dirty="0"/>
            <a:t> </a:t>
          </a:r>
          <a:r>
            <a:rPr lang="lt-LT" sz="2600" kern="1200" dirty="0" err="1"/>
            <a:t>Forest</a:t>
          </a:r>
          <a:r>
            <a:rPr lang="lt-LT" sz="2600" kern="1200" dirty="0"/>
            <a:t> </a:t>
          </a:r>
          <a:r>
            <a:rPr lang="lt-LT" sz="2600" kern="1200" dirty="0" err="1"/>
            <a:t>rulz</a:t>
          </a:r>
          <a:r>
            <a:rPr lang="lt-LT" sz="2600" kern="1200" dirty="0"/>
            <a:t>, bet įtartinai gerai – gali būti </a:t>
          </a:r>
          <a:r>
            <a:rPr lang="lt-LT" sz="2600" kern="1200" dirty="0" err="1"/>
            <a:t>overfitting</a:t>
          </a:r>
          <a:endParaRPr lang="en-US" sz="2600" kern="1200" dirty="0"/>
        </a:p>
      </dsp:txBody>
      <dsp:txXfrm>
        <a:off x="0" y="0"/>
        <a:ext cx="5906181" cy="1307679"/>
      </dsp:txXfrm>
    </dsp:sp>
    <dsp:sp modelId="{73C012BA-B643-8C40-86DD-49A36EA581C3}">
      <dsp:nvSpPr>
        <dsp:cNvPr id="0" name=""/>
        <dsp:cNvSpPr/>
      </dsp:nvSpPr>
      <dsp:spPr>
        <a:xfrm>
          <a:off x="0" y="1307679"/>
          <a:ext cx="5906181" cy="0"/>
        </a:xfrm>
        <a:prstGeom prst="line">
          <a:avLst/>
        </a:prstGeom>
        <a:solidFill>
          <a:schemeClr val="accent2">
            <a:hueOff val="-485121"/>
            <a:satOff val="-27976"/>
            <a:lumOff val="2614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6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D2119-0DDC-D040-ACEB-5DD0AC3DF2DD}">
      <dsp:nvSpPr>
        <dsp:cNvPr id="0" name=""/>
        <dsp:cNvSpPr/>
      </dsp:nvSpPr>
      <dsp:spPr>
        <a:xfrm>
          <a:off x="0" y="1307679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kern="1200"/>
            <a:t>Būtų galima daryti su clustering</a:t>
          </a:r>
          <a:endParaRPr lang="en-US" sz="2600" kern="1200"/>
        </a:p>
      </dsp:txBody>
      <dsp:txXfrm>
        <a:off x="0" y="1307679"/>
        <a:ext cx="5906181" cy="1307679"/>
      </dsp:txXfrm>
    </dsp:sp>
    <dsp:sp modelId="{3D53B974-850C-944A-9E35-A50EB6E622C2}">
      <dsp:nvSpPr>
        <dsp:cNvPr id="0" name=""/>
        <dsp:cNvSpPr/>
      </dsp:nvSpPr>
      <dsp:spPr>
        <a:xfrm>
          <a:off x="0" y="2615358"/>
          <a:ext cx="5906181" cy="0"/>
        </a:xfrm>
        <a:prstGeom prst="line">
          <a:avLst/>
        </a:prstGeom>
        <a:solidFill>
          <a:schemeClr val="accent2">
            <a:hueOff val="-970242"/>
            <a:satOff val="-55952"/>
            <a:lumOff val="5229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2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FF46-7673-C946-860C-10584910CD6D}">
      <dsp:nvSpPr>
        <dsp:cNvPr id="0" name=""/>
        <dsp:cNvSpPr/>
      </dsp:nvSpPr>
      <dsp:spPr>
        <a:xfrm>
          <a:off x="0" y="2615359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kern="1200"/>
            <a:t>Būtų puiku turėti daugiau kintamųjų – sandorio šalių, sandorio tipą ir pan.</a:t>
          </a:r>
          <a:endParaRPr lang="en-US" sz="2600" kern="1200"/>
        </a:p>
      </dsp:txBody>
      <dsp:txXfrm>
        <a:off x="0" y="2615359"/>
        <a:ext cx="5906181" cy="1307679"/>
      </dsp:txXfrm>
    </dsp:sp>
    <dsp:sp modelId="{B0114A88-9A1E-BE48-9B80-CBE4F55C408F}">
      <dsp:nvSpPr>
        <dsp:cNvPr id="0" name=""/>
        <dsp:cNvSpPr/>
      </dsp:nvSpPr>
      <dsp:spPr>
        <a:xfrm>
          <a:off x="0" y="3923038"/>
          <a:ext cx="5906181" cy="0"/>
        </a:xfrm>
        <a:prstGeom prst="line">
          <a:avLst/>
        </a:prstGeom>
        <a:solidFill>
          <a:schemeClr val="accent2">
            <a:hueOff val="-1455363"/>
            <a:satOff val="-83928"/>
            <a:lumOff val="7843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803C9-6EE4-8945-9231-3ED12DD9390F}">
      <dsp:nvSpPr>
        <dsp:cNvPr id="0" name=""/>
        <dsp:cNvSpPr/>
      </dsp:nvSpPr>
      <dsp:spPr>
        <a:xfrm>
          <a:off x="0" y="3923038"/>
          <a:ext cx="5906181" cy="130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600" kern="1200"/>
            <a:t>Nėra laiko dimensijos - o ji labai svarbi</a:t>
          </a:r>
          <a:endParaRPr lang="en-US" sz="2600" kern="1200"/>
        </a:p>
      </dsp:txBody>
      <dsp:txXfrm>
        <a:off x="0" y="3923038"/>
        <a:ext cx="5906181" cy="1307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1FBB3-77FA-C944-B1C4-9DE6D99F8BB6}" type="datetimeFigureOut">
              <a:rPr lang="lt-LT" smtClean="0"/>
              <a:t>2020-03-18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0240C-7F0D-3D47-BFD5-F2B30F4423E2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9634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9024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Įdomios koreliacijos – karatų skaičius ir kaina už karatą nekoreliuoja, bet kaina ir kaina už karatą stipriai koreliuoja.</a:t>
            </a:r>
          </a:p>
          <a:p>
            <a:r>
              <a:rPr lang="lt-LT" dirty="0"/>
              <a:t>Išvada – daugiau karatų nereiškia didesnę karato kainą (taigi, paneigta viena pradinių hipotezių), bet didesnė deimanto kaina reiškia, kad ir kaina už karatą bus didesnė.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84007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80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13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45420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14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19271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15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1547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16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7855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0240C-7F0D-3D47-BFD5-F2B30F4423E2}" type="slidenum">
              <a:rPr lang="lt-LT" smtClean="0"/>
              <a:t>17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2297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9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04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2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629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2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1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3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05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6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ire fence&#10;&#10;Description automatically generated">
            <a:extLst>
              <a:ext uri="{FF2B5EF4-FFF2-40B4-BE49-F238E27FC236}">
                <a16:creationId xmlns:a16="http://schemas.microsoft.com/office/drawing/2014/main" id="{10959891-F0A9-4688-B077-F43F1BB15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4ED1F-F63D-234D-ABF4-44D93500F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lt-LT" sz="4400" dirty="0" err="1">
                <a:solidFill>
                  <a:schemeClr val="tx1"/>
                </a:solidFill>
              </a:rPr>
              <a:t>Diamonds</a:t>
            </a:r>
            <a:r>
              <a:rPr lang="lt-LT" sz="4400" dirty="0">
                <a:solidFill>
                  <a:schemeClr val="tx1"/>
                </a:solidFill>
              </a:rPr>
              <a:t> are </a:t>
            </a:r>
            <a:r>
              <a:rPr lang="lt-LT" sz="4400" dirty="0" err="1">
                <a:solidFill>
                  <a:schemeClr val="tx1"/>
                </a:solidFill>
              </a:rPr>
              <a:t>the</a:t>
            </a:r>
            <a:r>
              <a:rPr lang="lt-LT" sz="4400" dirty="0">
                <a:solidFill>
                  <a:schemeClr val="tx1"/>
                </a:solidFill>
              </a:rPr>
              <a:t> </a:t>
            </a:r>
            <a:r>
              <a:rPr lang="lt-LT" sz="4400" dirty="0" err="1">
                <a:solidFill>
                  <a:schemeClr val="tx1"/>
                </a:solidFill>
              </a:rPr>
              <a:t>girl‘s</a:t>
            </a:r>
            <a:r>
              <a:rPr lang="lt-LT" sz="4400" dirty="0">
                <a:solidFill>
                  <a:schemeClr val="tx1"/>
                </a:solidFill>
              </a:rPr>
              <a:t> </a:t>
            </a:r>
            <a:r>
              <a:rPr lang="lt-LT" sz="4400" dirty="0" err="1">
                <a:solidFill>
                  <a:schemeClr val="tx1"/>
                </a:solidFill>
              </a:rPr>
              <a:t>best</a:t>
            </a:r>
            <a:r>
              <a:rPr lang="lt-LT" sz="4400" dirty="0">
                <a:solidFill>
                  <a:schemeClr val="tx1"/>
                </a:solidFill>
              </a:rPr>
              <a:t> </a:t>
            </a:r>
            <a:r>
              <a:rPr lang="lt-LT" sz="4400" dirty="0" err="1">
                <a:solidFill>
                  <a:schemeClr val="tx1"/>
                </a:solidFill>
              </a:rPr>
              <a:t>friend</a:t>
            </a:r>
            <a:endParaRPr lang="lt-LT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C421A-0268-9043-8488-DE2F353AB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lt-LT" dirty="0">
                <a:solidFill>
                  <a:schemeClr val="tx1"/>
                </a:solidFill>
              </a:rPr>
              <a:t>O kiek tas malonumas kainuoja?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15FB3-E80B-6342-9230-535D27D3E3AA}"/>
              </a:ext>
            </a:extLst>
          </p:cNvPr>
          <p:cNvSpPr txBox="1"/>
          <p:nvPr/>
        </p:nvSpPr>
        <p:spPr>
          <a:xfrm>
            <a:off x="6971148" y="5429822"/>
            <a:ext cx="290036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lt-LT" dirty="0"/>
              <a:t>Audrius </a:t>
            </a:r>
            <a:r>
              <a:rPr lang="lt-LT" dirty="0" err="1"/>
              <a:t>Zolubas</a:t>
            </a:r>
            <a:endParaRPr lang="lt-LT" dirty="0"/>
          </a:p>
          <a:p>
            <a:pPr algn="ctr"/>
            <a:r>
              <a:rPr lang="lt-LT" dirty="0"/>
              <a:t>2020-03-18</a:t>
            </a:r>
          </a:p>
        </p:txBody>
      </p:sp>
    </p:spTree>
    <p:extLst>
      <p:ext uri="{BB962C8B-B14F-4D97-AF65-F5344CB8AC3E}">
        <p14:creationId xmlns:p14="http://schemas.microsoft.com/office/powerpoint/2010/main" val="12639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F7DA-F632-BB46-8477-F16D0A48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Pjovimo kokybė irgi...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48ED-5302-B84D-88EA-C138C35D1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83FB9-2AA8-4748-B250-F0CB4543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56" y="2103120"/>
            <a:ext cx="8447088" cy="42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1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9EAC-A7EE-D64F-916C-E68E83E9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Ir net skaidrumas nesvarbu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895CE-2BEE-AF4E-99CF-B74182F32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DCC01-5EFB-1341-9412-4C343FE8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23" y="1746745"/>
            <a:ext cx="9063754" cy="45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6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5419-B4DC-A246-B8AC-8CDABA30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dirty="0"/>
              <a:t>Bet prastesnio skaidrumo akmenukai didesni...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1F845-8628-7A4A-B415-C2A2168B8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0074F-8213-0446-8A39-DCFDB040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14194"/>
            <a:ext cx="9436100" cy="43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0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FFAA8-ECF3-624B-8901-D14D22C1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lt-LT" sz="2800"/>
              <a:t>Ką daryti?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2DB2-83CF-B742-9E8E-F2FF6797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lt-LT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CDC1A-A31D-7B47-B24A-D024B0CF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22" y="909947"/>
            <a:ext cx="7237877" cy="50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8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3D4B6-93BF-A24F-9CCB-F0B1C8496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868" y="911183"/>
            <a:ext cx="7983361" cy="453055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5267-6C8C-6E45-890C-82A1D678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/>
              <a:t>1. Linijė regresija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602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730D987-28A9-024F-8455-69913D571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921839"/>
            <a:ext cx="8090045" cy="430794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5267-6C8C-6E45-890C-82A1D678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 dirty="0"/>
              <a:t>2. </a:t>
            </a:r>
            <a:r>
              <a:rPr lang="en-US" sz="4400" b="0" cap="all" spc="-100" dirty="0" err="1"/>
              <a:t>Linijė</a:t>
            </a:r>
            <a:r>
              <a:rPr lang="en-US" sz="4400" b="0" cap="all" spc="-100" dirty="0"/>
              <a:t> </a:t>
            </a:r>
            <a:r>
              <a:rPr lang="en-US" sz="4400" b="0" cap="all" spc="-100" dirty="0" err="1"/>
              <a:t>regresija</a:t>
            </a:r>
            <a:r>
              <a:rPr lang="en-US" sz="4400" b="0" cap="all" spc="-100" dirty="0"/>
              <a:t> (</a:t>
            </a:r>
            <a:r>
              <a:rPr lang="en-US" sz="4400" b="0" cap="all" spc="-100" dirty="0" err="1"/>
              <a:t>kaina</a:t>
            </a:r>
            <a:r>
              <a:rPr lang="en-US" sz="4400" b="0" cap="all" spc="-100" dirty="0"/>
              <a:t> log)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6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82E7C3-28D3-B442-B743-C4F701F27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192" y="825398"/>
            <a:ext cx="6909386" cy="519931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5267-6C8C-6E45-890C-82A1D678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b="0" cap="all" spc="-100"/>
              <a:t>3. Elastic 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5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3E817E-E139-426E-89E5-9DD346EC7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ADD2F6-F7FC-464F-8F18-5BDBD27A7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3A31F1-FA83-497F-98FF-9A5621DC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00144-2A09-A644-AC22-BEB824AE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6410" y="645106"/>
            <a:ext cx="6842950" cy="555989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43FF9E2-8F7E-4BCC-9A50-C41AD8A56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31468" y="164592"/>
            <a:ext cx="3708894" cy="654017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5267-6C8C-6E45-890C-82A1D678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24" y="1559768"/>
            <a:ext cx="3238829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b="0" cap="all" spc="-100" dirty="0"/>
              <a:t>4. Random forest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751BC8-250F-493B-BDF9-D45BA5991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19318" y="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0F044C-8394-47CB-8E3D-FA56B069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2DCD75-B707-4C51-8ADC-813834C09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25258" y="-1172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851414-8BB1-42EF-912B-608FCE07B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33618" y="644123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060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17971-A58C-A94B-97AA-2D52DEB4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lt-LT" dirty="0"/>
              <a:t>Vietoj išvadų</a:t>
            </a:r>
            <a:endParaRPr lang="lt-L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282A16-4A73-4F1A-ABB3-B2E6A72E9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258776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8283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364C46-2FDD-8148-A938-B4E331CC3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983" y="643467"/>
            <a:ext cx="85380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fferent, items, display, table&#10;&#10;Description automatically generated">
            <a:extLst>
              <a:ext uri="{FF2B5EF4-FFF2-40B4-BE49-F238E27FC236}">
                <a16:creationId xmlns:a16="http://schemas.microsoft.com/office/drawing/2014/main" id="{63F8F427-3CF3-C34E-9827-2CEA7EC580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8540" b="8540"/>
          <a:stretch/>
        </p:blipFill>
        <p:spPr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CF8B8EF-8A41-C648-AF40-6716240B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478203"/>
            <a:ext cx="3144774" cy="1289304"/>
          </a:xfrm>
        </p:spPr>
        <p:txBody>
          <a:bodyPr/>
          <a:lstStyle/>
          <a:p>
            <a:r>
              <a:rPr lang="lt-LT" dirty="0"/>
              <a:t>Ką turėjau pradžioje?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39E1B7-7B87-694D-9101-77570C9AF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952862"/>
            <a:ext cx="3144774" cy="4241580"/>
          </a:xfrm>
        </p:spPr>
        <p:txBody>
          <a:bodyPr>
            <a:normAutofit fontScale="92500" lnSpcReduction="10000"/>
          </a:bodyPr>
          <a:lstStyle/>
          <a:p>
            <a:r>
              <a:rPr lang="lt-LT" dirty="0"/>
              <a:t>Duomenys iš </a:t>
            </a:r>
            <a:r>
              <a:rPr lang="lt-LT" dirty="0" err="1"/>
              <a:t>Kaggle</a:t>
            </a:r>
            <a:endParaRPr lang="lt-LT" dirty="0"/>
          </a:p>
          <a:p>
            <a:r>
              <a:rPr lang="lt-LT" dirty="0"/>
              <a:t>54 tūkst. eilučių ir 11 stulpelių</a:t>
            </a:r>
          </a:p>
          <a:p>
            <a:pPr marL="685800" lvl="1" indent="-228600">
              <a:buFont typeface="+mj-lt"/>
              <a:buAutoNum type="arabicPeriod"/>
            </a:pPr>
            <a:r>
              <a:rPr lang="lt-LT" sz="1700" dirty="0" err="1"/>
              <a:t>Id</a:t>
            </a:r>
            <a:r>
              <a:rPr lang="lt-LT" sz="1700" dirty="0"/>
              <a:t> (iškart išmesiu)</a:t>
            </a:r>
          </a:p>
          <a:p>
            <a:pPr marL="685800" lvl="1" indent="-228600">
              <a:buFont typeface="+mj-lt"/>
              <a:buAutoNum type="arabicPeriod"/>
            </a:pPr>
            <a:r>
              <a:rPr lang="lt-LT" sz="1700" dirty="0"/>
              <a:t>Kaina</a:t>
            </a:r>
          </a:p>
          <a:p>
            <a:pPr marL="685800" lvl="1" indent="-228600">
              <a:buFont typeface="+mj-lt"/>
              <a:buAutoNum type="arabicPeriod"/>
            </a:pPr>
            <a:r>
              <a:rPr lang="lt-LT" sz="1700" dirty="0"/>
              <a:t>Svoris karatais</a:t>
            </a:r>
          </a:p>
          <a:p>
            <a:pPr marL="685800" lvl="1" indent="-228600">
              <a:buFont typeface="+mj-lt"/>
              <a:buAutoNum type="arabicPeriod"/>
            </a:pPr>
            <a:r>
              <a:rPr lang="lt-LT" sz="1700" dirty="0"/>
              <a:t>Išmatavimai (x, y, </a:t>
            </a:r>
            <a:r>
              <a:rPr lang="lt-LT" sz="1700" dirty="0" err="1"/>
              <a:t>z</a:t>
            </a:r>
            <a:r>
              <a:rPr lang="lt-LT" sz="1700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lt-LT" sz="1700" dirty="0" err="1"/>
              <a:t>Depth</a:t>
            </a:r>
            <a:r>
              <a:rPr lang="lt-LT" sz="1700" dirty="0"/>
              <a:t> ir </a:t>
            </a:r>
            <a:r>
              <a:rPr lang="lt-LT" sz="1700" dirty="0" err="1"/>
              <a:t>table</a:t>
            </a:r>
            <a:r>
              <a:rPr lang="lt-LT" sz="1700" dirty="0"/>
              <a:t> – proporcijos, lemiančios, kaip deimantas laužia šviesą</a:t>
            </a:r>
          </a:p>
          <a:p>
            <a:pPr marL="685800" lvl="1" indent="-228600">
              <a:buFont typeface="+mj-lt"/>
              <a:buAutoNum type="arabicPeriod"/>
            </a:pPr>
            <a:r>
              <a:rPr lang="lt-LT" sz="1700" dirty="0"/>
              <a:t>Kokybiniai parametrai – spalva, </a:t>
            </a:r>
            <a:br>
              <a:rPr lang="lt-LT" sz="1700" dirty="0"/>
            </a:br>
            <a:r>
              <a:rPr lang="lt-LT" sz="1700" dirty="0"/>
              <a:t>– skaidrumas </a:t>
            </a:r>
            <a:br>
              <a:rPr lang="lt-LT" sz="1700" dirty="0"/>
            </a:br>
            <a:r>
              <a:rPr lang="lt-LT" sz="1700" dirty="0"/>
              <a:t>– pjūvio kokybė</a:t>
            </a:r>
          </a:p>
          <a:p>
            <a:pPr lvl="1"/>
            <a:endParaRPr lang="lt-LT" dirty="0"/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03038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57F45B-5417-4073-A67A-343F2C88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90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B6077-4778-41B2-9147-335CF2F2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7ECED-5E84-6A40-A356-FC1BA3F7C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042" y="643467"/>
            <a:ext cx="3481916" cy="55710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27D497-40EC-49CA-9C48-FE41270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226D4-CE5D-4847-AC2B-B0669C6483B4}"/>
              </a:ext>
            </a:extLst>
          </p:cNvPr>
          <p:cNvSpPr txBox="1"/>
          <p:nvPr/>
        </p:nvSpPr>
        <p:spPr>
          <a:xfrm>
            <a:off x="742950" y="1343026"/>
            <a:ext cx="2843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>
                <a:solidFill>
                  <a:schemeClr val="bg1"/>
                </a:solidFill>
              </a:rPr>
              <a:t>AČIŪ UŽ DĖMESĮ</a:t>
            </a:r>
          </a:p>
        </p:txBody>
      </p:sp>
    </p:spTree>
    <p:extLst>
      <p:ext uri="{BB962C8B-B14F-4D97-AF65-F5344CB8AC3E}">
        <p14:creationId xmlns:p14="http://schemas.microsoft.com/office/powerpoint/2010/main" val="8222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06C7-80B8-E341-B7AE-96384999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Tikslas – kainos nustatymo modelis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5422-3301-8D4E-A969-9E0B0589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Hipotezės:</a:t>
            </a:r>
          </a:p>
          <a:p>
            <a:pPr lvl="1"/>
            <a:r>
              <a:rPr lang="lt-LT" dirty="0"/>
              <a:t>Kainą labiausiai lemia svoris;</a:t>
            </a:r>
          </a:p>
          <a:p>
            <a:pPr lvl="1"/>
            <a:r>
              <a:rPr lang="lt-LT" dirty="0"/>
              <a:t>Kadangi dideli deimantai yra retesni, jų kaina už karatą turėtų būti didesnė, nei mažesnių;</a:t>
            </a:r>
          </a:p>
          <a:p>
            <a:pPr lvl="1"/>
            <a:r>
              <a:rPr lang="lt-LT" dirty="0" err="1"/>
              <a:t>cut</a:t>
            </a:r>
            <a:r>
              <a:rPr lang="lt-LT" dirty="0"/>
              <a:t>, </a:t>
            </a:r>
            <a:r>
              <a:rPr lang="lt-LT" dirty="0" err="1"/>
              <a:t>color</a:t>
            </a:r>
            <a:r>
              <a:rPr lang="lt-LT" dirty="0"/>
              <a:t> ir </a:t>
            </a:r>
            <a:r>
              <a:rPr lang="lt-LT" dirty="0" err="1"/>
              <a:t>clarity</a:t>
            </a:r>
            <a:r>
              <a:rPr lang="lt-LT" dirty="0"/>
              <a:t> yra skalės ("gerai - blogai"), tad kiekvienas šių parametrų turėtų turėti tiesioginę įtaką kainai;</a:t>
            </a:r>
          </a:p>
          <a:p>
            <a:pPr lvl="1"/>
            <a:r>
              <a:rPr lang="lt-LT" dirty="0" err="1"/>
              <a:t>depth</a:t>
            </a:r>
            <a:r>
              <a:rPr lang="lt-LT" dirty="0"/>
              <a:t> ir </a:t>
            </a:r>
            <a:r>
              <a:rPr lang="lt-LT" dirty="0" err="1"/>
              <a:t>table</a:t>
            </a:r>
            <a:r>
              <a:rPr lang="lt-LT" dirty="0"/>
              <a:t> - šie parametrai gali būti kažkiek kontroliuojami apdirbant deimantą; brangiausių deimantų </a:t>
            </a:r>
            <a:r>
              <a:rPr lang="lt-LT" dirty="0" err="1"/>
              <a:t>depth</a:t>
            </a:r>
            <a:r>
              <a:rPr lang="lt-LT" dirty="0"/>
              <a:t> ir </a:t>
            </a:r>
            <a:r>
              <a:rPr lang="lt-LT" dirty="0" err="1"/>
              <a:t>table</a:t>
            </a:r>
            <a:r>
              <a:rPr lang="lt-LT" dirty="0"/>
              <a:t> turėtų būti nedaug nutolę nuo savo vidurkių;</a:t>
            </a:r>
          </a:p>
          <a:p>
            <a:pPr lvl="1"/>
            <a:endParaRPr lang="lt-LT" dirty="0"/>
          </a:p>
          <a:p>
            <a:pPr lvl="1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25304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694EECC-A242-BF43-995A-BA3871BB7E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620" r="22951" b="1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F8D5-F074-4540-9CB9-1631290D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Ką  dariau?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D91A-24A1-6D45-AAFA-605F63110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538919"/>
            <a:ext cx="4602152" cy="3557805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1. </a:t>
            </a:r>
            <a:r>
              <a:rPr lang="en-US" dirty="0" err="1"/>
              <a:t>duomenų</a:t>
            </a:r>
            <a:r>
              <a:rPr lang="en-US" dirty="0"/>
              <a:t> </a:t>
            </a:r>
            <a:r>
              <a:rPr lang="en-US" dirty="0" err="1"/>
              <a:t>aprašas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tvarkymas</a:t>
            </a:r>
            <a:endParaRPr lang="en-US" dirty="0"/>
          </a:p>
          <a:p>
            <a:pPr lvl="1" indent="-182880">
              <a:buFont typeface="Garamond" pitchFamily="18" charset="0"/>
              <a:buChar char="◦"/>
            </a:pPr>
            <a:r>
              <a:rPr lang="en-US" sz="1600" dirty="0"/>
              <a:t>null </a:t>
            </a:r>
            <a:r>
              <a:rPr lang="en-US" sz="1600" dirty="0" err="1"/>
              <a:t>reikšmių</a:t>
            </a:r>
            <a:r>
              <a:rPr lang="en-US" sz="1600" dirty="0"/>
              <a:t> </a:t>
            </a:r>
            <a:r>
              <a:rPr lang="en-US" sz="1600" dirty="0" err="1"/>
              <a:t>patikrinimas</a:t>
            </a:r>
            <a:r>
              <a:rPr lang="en-US" sz="1600" dirty="0"/>
              <a:t> </a:t>
            </a:r>
            <a:r>
              <a:rPr lang="en-US" sz="1600" dirty="0" err="1"/>
              <a:t>ir</a:t>
            </a:r>
            <a:r>
              <a:rPr lang="en-US" sz="1600" dirty="0"/>
              <a:t> </a:t>
            </a:r>
            <a:r>
              <a:rPr lang="en-US" sz="1600" dirty="0" err="1"/>
              <a:t>pašalinimas</a:t>
            </a:r>
            <a:endParaRPr lang="en-US" sz="1600" dirty="0"/>
          </a:p>
          <a:p>
            <a:pPr lvl="1" indent="-182880">
              <a:buFont typeface="Garamond" pitchFamily="18" charset="0"/>
              <a:buChar char="◦"/>
            </a:pPr>
            <a:r>
              <a:rPr lang="en-US" sz="1600" dirty="0"/>
              <a:t>"0" </a:t>
            </a:r>
            <a:r>
              <a:rPr lang="en-US" sz="1600" dirty="0" err="1"/>
              <a:t>reikšmių</a:t>
            </a:r>
            <a:r>
              <a:rPr lang="en-US" sz="1600" dirty="0"/>
              <a:t> </a:t>
            </a:r>
            <a:r>
              <a:rPr lang="en-US" sz="1600" dirty="0" err="1"/>
              <a:t>patikrinimas</a:t>
            </a:r>
            <a:r>
              <a:rPr lang="en-US" sz="1600" dirty="0"/>
              <a:t> </a:t>
            </a:r>
            <a:r>
              <a:rPr lang="en-US" sz="1600" dirty="0" err="1"/>
              <a:t>ir</a:t>
            </a:r>
            <a:r>
              <a:rPr lang="en-US" sz="1600" dirty="0"/>
              <a:t> </a:t>
            </a:r>
            <a:r>
              <a:rPr lang="en-US" sz="1600" dirty="0" err="1"/>
              <a:t>pašalinimas</a:t>
            </a:r>
            <a:endParaRPr lang="en-US" sz="1600" dirty="0"/>
          </a:p>
          <a:p>
            <a:pPr lvl="1" indent="-182880">
              <a:buFont typeface="Garamond" pitchFamily="18" charset="0"/>
              <a:buChar char="◦"/>
            </a:pPr>
            <a:r>
              <a:rPr lang="en-US" sz="1600" dirty="0" err="1"/>
              <a:t>outlier'ių</a:t>
            </a:r>
            <a:r>
              <a:rPr lang="en-US" sz="1600" dirty="0"/>
              <a:t> </a:t>
            </a:r>
            <a:r>
              <a:rPr lang="en-US" sz="1600" dirty="0" err="1"/>
              <a:t>patikrinimas</a:t>
            </a:r>
            <a:r>
              <a:rPr lang="en-US" sz="1600" dirty="0"/>
              <a:t> </a:t>
            </a:r>
            <a:r>
              <a:rPr lang="en-US" sz="1600" dirty="0" err="1"/>
              <a:t>ir</a:t>
            </a:r>
            <a:r>
              <a:rPr lang="en-US" sz="1600" dirty="0"/>
              <a:t> </a:t>
            </a:r>
            <a:r>
              <a:rPr lang="en-US" sz="1600" dirty="0" err="1"/>
              <a:t>pašalinimas</a:t>
            </a:r>
            <a:endParaRPr lang="en-US" sz="1600" dirty="0"/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2 . </a:t>
            </a:r>
            <a:r>
              <a:rPr lang="en-US" dirty="0" err="1"/>
              <a:t>stulpelių</a:t>
            </a:r>
            <a:r>
              <a:rPr lang="en-US" dirty="0"/>
              <a:t> </a:t>
            </a:r>
            <a:r>
              <a:rPr lang="en-US" dirty="0" err="1"/>
              <a:t>statistinė</a:t>
            </a:r>
            <a:r>
              <a:rPr lang="en-US" dirty="0"/>
              <a:t> </a:t>
            </a:r>
            <a:r>
              <a:rPr lang="en-US" dirty="0" err="1"/>
              <a:t>analizė</a:t>
            </a:r>
            <a:r>
              <a:rPr lang="en-US" dirty="0"/>
              <a:t> (</a:t>
            </a:r>
            <a:r>
              <a:rPr lang="en-US" dirty="0" err="1"/>
              <a:t>pasiskirstymas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</a:t>
            </a:r>
            <a:r>
              <a:rPr lang="en-US" dirty="0" err="1"/>
              <a:t>t.t</a:t>
            </a:r>
            <a:r>
              <a:rPr lang="en-US" dirty="0"/>
              <a:t>., </a:t>
            </a:r>
            <a:r>
              <a:rPr lang="en-US" dirty="0" err="1"/>
              <a:t>grafikai</a:t>
            </a:r>
            <a:r>
              <a:rPr lang="en-US" dirty="0"/>
              <a:t>)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3. </a:t>
            </a:r>
            <a:r>
              <a:rPr lang="en-US" dirty="0" err="1"/>
              <a:t>koreliacijų</a:t>
            </a:r>
            <a:r>
              <a:rPr lang="en-US" dirty="0"/>
              <a:t> </a:t>
            </a:r>
            <a:r>
              <a:rPr lang="en-US" dirty="0" err="1"/>
              <a:t>analizė</a:t>
            </a:r>
            <a:r>
              <a:rPr lang="en-US" dirty="0"/>
              <a:t>, </a:t>
            </a:r>
            <a:r>
              <a:rPr lang="en-US" dirty="0" err="1"/>
              <a:t>grafikai</a:t>
            </a:r>
            <a:endParaRPr lang="en-US" dirty="0"/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4. ML </a:t>
            </a:r>
            <a:r>
              <a:rPr lang="en-US" dirty="0" err="1"/>
              <a:t>modelių</a:t>
            </a:r>
            <a:r>
              <a:rPr lang="en-US" dirty="0"/>
              <a:t> </a:t>
            </a:r>
            <a:r>
              <a:rPr lang="en-US" dirty="0" err="1"/>
              <a:t>pritaikymas</a:t>
            </a:r>
            <a:r>
              <a:rPr lang="en-US" dirty="0"/>
              <a:t>, </a:t>
            </a:r>
            <a:r>
              <a:rPr lang="en-US" dirty="0" err="1"/>
              <a:t>testavimas</a:t>
            </a:r>
            <a:r>
              <a:rPr lang="en-US" dirty="0"/>
              <a:t>, </a:t>
            </a:r>
            <a:r>
              <a:rPr lang="en-US" dirty="0" err="1"/>
              <a:t>geriausio</a:t>
            </a:r>
            <a:r>
              <a:rPr lang="en-US" dirty="0"/>
              <a:t> </a:t>
            </a:r>
            <a:r>
              <a:rPr lang="en-US" dirty="0" err="1"/>
              <a:t>modelio</a:t>
            </a:r>
            <a:r>
              <a:rPr lang="en-US" dirty="0"/>
              <a:t> </a:t>
            </a:r>
            <a:r>
              <a:rPr lang="en-US" dirty="0" err="1"/>
              <a:t>parinkimas</a:t>
            </a:r>
            <a:endParaRPr lang="en-US" dirty="0"/>
          </a:p>
          <a:p>
            <a:pPr marL="0"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1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34218-9AD2-6D4E-889D-4535B1A5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lt-LT" sz="2800"/>
              <a:t>Labai tvarkingi duomenys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7425CDD-7488-496C-8133-86F475BF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Nėra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null</a:t>
            </a:r>
          </a:p>
          <a:p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Yra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eilučių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kur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x-y-z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yra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=0.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Išmetu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Tikrinu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outlier’ius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visuose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skaitiniuose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duomenyse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išmetu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dar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apie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1000 </a:t>
            </a:r>
            <a:r>
              <a:rPr lang="en-US" sz="17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eilučių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4DB38C-4F58-BE4E-B4F1-A338C5B4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2203717"/>
            <a:ext cx="7237877" cy="24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6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87A9-5ACB-D448-A8F2-6709719C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Filosofinis pamąstymas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8029-57F0-B54B-B85C-80638CC8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Ką daryti su </a:t>
            </a:r>
            <a:r>
              <a:rPr lang="lt-LT" dirty="0" err="1"/>
              <a:t>cut</a:t>
            </a:r>
            <a:r>
              <a:rPr lang="lt-LT" dirty="0"/>
              <a:t>, </a:t>
            </a:r>
            <a:r>
              <a:rPr lang="lt-LT" dirty="0" err="1"/>
              <a:t>color</a:t>
            </a:r>
            <a:r>
              <a:rPr lang="lt-LT" dirty="0"/>
              <a:t> ir </a:t>
            </a:r>
            <a:r>
              <a:rPr lang="lt-LT" dirty="0" err="1"/>
              <a:t>clarity</a:t>
            </a:r>
            <a:r>
              <a:rPr lang="lt-LT" dirty="0"/>
              <a:t> kintamaisiais.? </a:t>
            </a:r>
          </a:p>
          <a:p>
            <a:r>
              <a:rPr lang="lt-LT" dirty="0"/>
              <a:t>Kadangi jie visi </a:t>
            </a:r>
            <a:r>
              <a:rPr lang="lt-LT" dirty="0" err="1"/>
              <a:t>ordinalūs</a:t>
            </a:r>
            <a:r>
              <a:rPr lang="lt-LT" dirty="0"/>
              <a:t>, aš juos galėčiau paversti į skaitines skales ir tada plačiau taikyti kiekybines analizės priemones.</a:t>
            </a:r>
          </a:p>
          <a:p>
            <a:r>
              <a:rPr lang="lt-LT" dirty="0"/>
              <a:t>Visgi aš nežinau, ar </a:t>
            </a:r>
            <a:r>
              <a:rPr lang="lt-LT" dirty="0" err="1"/>
              <a:t>pvz</a:t>
            </a:r>
            <a:r>
              <a:rPr lang="lt-LT" dirty="0"/>
              <a:t> "</a:t>
            </a:r>
            <a:r>
              <a:rPr lang="lt-LT" dirty="0" err="1"/>
              <a:t>cut</a:t>
            </a:r>
            <a:r>
              <a:rPr lang="lt-LT" dirty="0"/>
              <a:t>" savybės skirtumas tarp "</a:t>
            </a:r>
            <a:r>
              <a:rPr lang="lt-LT" dirty="0" err="1"/>
              <a:t>ideal</a:t>
            </a:r>
            <a:r>
              <a:rPr lang="lt-LT" dirty="0"/>
              <a:t>" ir "</a:t>
            </a:r>
            <a:r>
              <a:rPr lang="lt-LT" dirty="0" err="1"/>
              <a:t>premium</a:t>
            </a:r>
            <a:r>
              <a:rPr lang="lt-LT" dirty="0"/>
              <a:t>" yra toks pat, kaip tarp "</a:t>
            </a:r>
            <a:r>
              <a:rPr lang="lt-LT" dirty="0" err="1"/>
              <a:t>premium</a:t>
            </a:r>
            <a:r>
              <a:rPr lang="lt-LT" dirty="0"/>
              <a:t>" ir "</a:t>
            </a:r>
            <a:r>
              <a:rPr lang="lt-LT" dirty="0" err="1"/>
              <a:t>very</a:t>
            </a:r>
            <a:r>
              <a:rPr lang="lt-LT" dirty="0"/>
              <a:t> </a:t>
            </a:r>
            <a:r>
              <a:rPr lang="lt-LT" dirty="0" err="1"/>
              <a:t>good</a:t>
            </a:r>
            <a:r>
              <a:rPr lang="lt-LT" dirty="0"/>
              <a:t>", </a:t>
            </a:r>
            <a:r>
              <a:rPr lang="lt-LT" dirty="0" err="1"/>
              <a:t>t.y</a:t>
            </a:r>
            <a:r>
              <a:rPr lang="lt-LT" dirty="0"/>
              <a:t>., aš nežinau, kokios tiksliai turėtų būti skaitinės reikšmės kiekvienai kategorijai kiekvienoje dimensijoje. </a:t>
            </a:r>
          </a:p>
          <a:p>
            <a:r>
              <a:rPr lang="lt-LT" dirty="0"/>
              <a:t>Taigi išvada - palikti šiuos kintamuosius kaip kategorinius.</a:t>
            </a:r>
          </a:p>
        </p:txBody>
      </p:sp>
    </p:spTree>
    <p:extLst>
      <p:ext uri="{BB962C8B-B14F-4D97-AF65-F5344CB8AC3E}">
        <p14:creationId xmlns:p14="http://schemas.microsoft.com/office/powerpoint/2010/main" val="3572717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E3729A-0894-254D-B8DA-2F4EE62C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55" y="882398"/>
            <a:ext cx="6264969" cy="51216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329094F-2BDE-4D1E-8B38-B1CA1BC4A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Koreliacijų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matrica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Depth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ir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table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nekoreliuoja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Visos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dydžio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metrikos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koreliuoja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stipriai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3703-FC98-2449-BD6D-25B1C998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ADDD2-18DE-A748-911D-4E1D3CBE2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994F7-1621-054F-895B-14057C5D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0" y="2630831"/>
            <a:ext cx="5600700" cy="367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DD6C2-D65E-2D43-B4A1-7A407BB57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429845"/>
            <a:ext cx="5664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35BD3D-F8EC-D440-9A24-F8F97925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Spalva kainos tarsi nelemia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7624F-E201-D74C-8B4E-6B64CBA5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679B2-92E8-1B42-AE29-DC6D3423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014194"/>
            <a:ext cx="8753475" cy="43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9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Sagona Extra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agona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477</Words>
  <Application>Microsoft Macintosh PowerPoint</Application>
  <PresentationFormat>Widescreen</PresentationFormat>
  <Paragraphs>64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Garamond</vt:lpstr>
      <vt:lpstr>Sagona Book</vt:lpstr>
      <vt:lpstr>Sagona ExtraLight</vt:lpstr>
      <vt:lpstr>SavonVTI</vt:lpstr>
      <vt:lpstr>Diamonds are the girl‘s best friend</vt:lpstr>
      <vt:lpstr>Ką turėjau pradžioje?</vt:lpstr>
      <vt:lpstr>Tikslas – kainos nustatymo modelis</vt:lpstr>
      <vt:lpstr>Ką  dariau?</vt:lpstr>
      <vt:lpstr>Labai tvarkingi duomenys</vt:lpstr>
      <vt:lpstr>Filosofinis pamąstymas</vt:lpstr>
      <vt:lpstr>PowerPoint Presentation</vt:lpstr>
      <vt:lpstr>PowerPoint Presentation</vt:lpstr>
      <vt:lpstr>Spalva kainos tarsi nelemia</vt:lpstr>
      <vt:lpstr>Pjovimo kokybė irgi...</vt:lpstr>
      <vt:lpstr>Ir net skaidrumas nesvarbu</vt:lpstr>
      <vt:lpstr>Bet prastesnio skaidrumo akmenukai didesni... </vt:lpstr>
      <vt:lpstr>Ką daryti?</vt:lpstr>
      <vt:lpstr>1. Linijė regresija</vt:lpstr>
      <vt:lpstr>2. Linijė regresija (kaina log)</vt:lpstr>
      <vt:lpstr>3. Elastic net</vt:lpstr>
      <vt:lpstr>4. Random forest</vt:lpstr>
      <vt:lpstr>Vietoj išvadų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Diamonds are the girl‘s best friend</dc:title>
  <dc:creator>Leo</dc:creator>
  <cp:lastModifiedBy>Leo</cp:lastModifiedBy>
  <cp:revision>3</cp:revision>
  <dcterms:created xsi:type="dcterms:W3CDTF">2020-03-17T19:22:31Z</dcterms:created>
  <dcterms:modified xsi:type="dcterms:W3CDTF">2020-03-18T13:19:29Z</dcterms:modified>
</cp:coreProperties>
</file>